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Merriweather" panose="020B0604020202020204" charset="0"/>
      <p:regular r:id="rId7"/>
      <p:bold r:id="rId8"/>
      <p:italic r:id="rId9"/>
      <p:boldItalic r:id="rId10"/>
    </p:embeddedFont>
    <p:embeddedFont>
      <p:font typeface="Roboto" panose="020B060402020202020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va Roots" initials="" lastIdx="3" clrIdx="0"/>
  <p:cmAuthor id="1" name="Maria Lewi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43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fa0adbcd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fa0adbcd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0d45c04e5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0d45c04e5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fa0adbcd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0fa0adbcd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fa0adbcd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fa0adbcd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ocaimn.com/legislation"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hyperlink" Target="https://www.tocaimn.com/itca-social-media-competitio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forms.gle/XfJqEUU4Qr1U28xNA"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hyperlink" Target="https://www.tocaimn.com/competition-guidelines" TargetMode="External"/><Relationship Id="rId4" Type="http://schemas.openxmlformats.org/officeDocument/2006/relationships/hyperlink" Target="https://www.tocaimn.com/legislat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b.watch/aKydh3jzZ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mailto:info@tocaim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ITCA 2022?</a:t>
            </a:r>
            <a:endParaRPr/>
          </a:p>
        </p:txBody>
      </p:sp>
      <p:sp>
        <p:nvSpPr>
          <p:cNvPr id="65" name="Google Shape;65;p13"/>
          <p:cNvSpPr txBox="1">
            <a:spLocks noGrp="1"/>
          </p:cNvSpPr>
          <p:nvPr>
            <p:ph type="body" idx="1"/>
          </p:nvPr>
        </p:nvSpPr>
        <p:spPr>
          <a:xfrm>
            <a:off x="6090750" y="374125"/>
            <a:ext cx="2712300" cy="407405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1018"/>
              <a:buNone/>
            </a:pPr>
            <a:r>
              <a:rPr lang="en" sz="1800" b="1" dirty="0">
                <a:solidFill>
                  <a:srgbClr val="7030A0"/>
                </a:solidFill>
              </a:rPr>
              <a:t>About</a:t>
            </a:r>
            <a:r>
              <a:rPr lang="en" sz="1800" dirty="0">
                <a:solidFill>
                  <a:srgbClr val="7030A0"/>
                </a:solidFill>
              </a:rPr>
              <a:t> </a:t>
            </a:r>
            <a:r>
              <a:rPr lang="en" sz="1800" b="1" dirty="0">
                <a:solidFill>
                  <a:srgbClr val="7030A0"/>
                </a:solidFill>
              </a:rPr>
              <a:t>ITCA:</a:t>
            </a:r>
            <a:br>
              <a:rPr lang="en" sz="1402" b="1" dirty="0"/>
            </a:br>
            <a:r>
              <a:rPr lang="en" sz="1402" dirty="0"/>
              <a:t>The 2022 Increase Teachers of Color Act (ITCA) is a comprehensive package of bills crafted to address the systemic barriers to increasing the percentage of TOCAIT in districts throughout Minnesota </a:t>
            </a:r>
          </a:p>
          <a:p>
            <a:pPr marL="0" lvl="0" indent="0" algn="l" rtl="0">
              <a:lnSpc>
                <a:spcPct val="95000"/>
              </a:lnSpc>
              <a:spcBef>
                <a:spcPts val="0"/>
              </a:spcBef>
              <a:spcAft>
                <a:spcPts val="1200"/>
              </a:spcAft>
              <a:buSzPts val="1018"/>
              <a:buNone/>
            </a:pPr>
            <a:r>
              <a:rPr lang="en-US" sz="1402" dirty="0"/>
              <a:t>According to state statute passed in 2016, all students should have “</a:t>
            </a:r>
            <a:r>
              <a:rPr lang="en-US" sz="1402" b="1" dirty="0">
                <a:solidFill>
                  <a:srgbClr val="7030A0"/>
                </a:solidFill>
              </a:rPr>
              <a:t>equitable access to effective and diverse teachers” who reflect “the diversity of students in their schools”</a:t>
            </a:r>
            <a:endParaRPr lang="en" sz="1402" b="1" dirty="0">
              <a:solidFill>
                <a:srgbClr val="7030A0"/>
              </a:solidFill>
            </a:endParaRPr>
          </a:p>
          <a:p>
            <a:pPr marL="0" lvl="0" indent="0" algn="l" rtl="0">
              <a:lnSpc>
                <a:spcPct val="95000"/>
              </a:lnSpc>
              <a:spcBef>
                <a:spcPts val="0"/>
              </a:spcBef>
              <a:spcAft>
                <a:spcPts val="1200"/>
              </a:spcAft>
              <a:buSzPts val="1018"/>
              <a:buNone/>
            </a:pPr>
            <a:r>
              <a:rPr lang="en" sz="1402" dirty="0"/>
              <a:t>See: </a:t>
            </a:r>
            <a:r>
              <a:rPr lang="en" sz="1402" u="sng" dirty="0">
                <a:solidFill>
                  <a:schemeClr val="hlink"/>
                </a:solidFill>
                <a:hlinkClick r:id="rId3"/>
              </a:rPr>
              <a:t>www.tocaimn.com/legislation</a:t>
            </a:r>
            <a:br>
              <a:rPr lang="en" sz="1402" dirty="0"/>
            </a:br>
            <a:br>
              <a:rPr lang="en" sz="1402" b="1" dirty="0"/>
            </a:br>
            <a:endParaRPr sz="1402" dirty="0"/>
          </a:p>
        </p:txBody>
      </p:sp>
      <p:pic>
        <p:nvPicPr>
          <p:cNvPr id="66" name="Google Shape;66;p13"/>
          <p:cNvPicPr preferRelativeResize="0"/>
          <p:nvPr/>
        </p:nvPicPr>
        <p:blipFill>
          <a:blip r:embed="rId4">
            <a:alphaModFix/>
          </a:blip>
          <a:stretch>
            <a:fillRect/>
          </a:stretch>
        </p:blipFill>
        <p:spPr>
          <a:xfrm>
            <a:off x="0" y="-6"/>
            <a:ext cx="5884833"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Youth Social Media Influencer Contest</a:t>
            </a:r>
            <a:endParaRPr dirty="0"/>
          </a:p>
          <a:p>
            <a:pPr marL="0" lvl="0" indent="0" algn="l" rtl="0">
              <a:spcBef>
                <a:spcPts val="0"/>
              </a:spcBef>
              <a:spcAft>
                <a:spcPts val="0"/>
              </a:spcAft>
              <a:buNone/>
            </a:pPr>
            <a:endParaRPr dirty="0"/>
          </a:p>
        </p:txBody>
      </p:sp>
      <p:sp>
        <p:nvSpPr>
          <p:cNvPr id="72" name="Google Shape;72;p14"/>
          <p:cNvSpPr txBox="1">
            <a:spLocks noGrp="1"/>
          </p:cNvSpPr>
          <p:nvPr>
            <p:ph type="body" idx="1"/>
          </p:nvPr>
        </p:nvSpPr>
        <p:spPr>
          <a:xfrm>
            <a:off x="4665875" y="405675"/>
            <a:ext cx="4166400" cy="3845043"/>
          </a:xfrm>
          <a:prstGeom prst="rect">
            <a:avLst/>
          </a:prstGeom>
        </p:spPr>
        <p:txBody>
          <a:bodyPr spcFirstLastPara="1" wrap="square" lIns="91425" tIns="91425" rIns="91425" bIns="91425" anchor="t" anchorCtr="0">
            <a:normAutofit fontScale="92500" lnSpcReduction="10000"/>
          </a:bodyPr>
          <a:lstStyle/>
          <a:p>
            <a:pPr marL="0" lvl="0" indent="0" algn="l" rtl="0">
              <a:lnSpc>
                <a:spcPct val="95000"/>
              </a:lnSpc>
              <a:spcBef>
                <a:spcPts val="0"/>
              </a:spcBef>
              <a:spcAft>
                <a:spcPts val="0"/>
              </a:spcAft>
              <a:buClr>
                <a:srgbClr val="000000"/>
              </a:buClr>
              <a:buSzPts val="1018"/>
              <a:buFont typeface="Arial"/>
              <a:buNone/>
            </a:pPr>
            <a:r>
              <a:rPr lang="en" sz="1600" b="1" dirty="0">
                <a:solidFill>
                  <a:srgbClr val="7030A0"/>
                </a:solidFill>
              </a:rPr>
              <a:t>About the contest:</a:t>
            </a:r>
            <a:br>
              <a:rPr lang="en" sz="1402" b="1" dirty="0"/>
            </a:br>
            <a:r>
              <a:rPr lang="en" sz="1402" dirty="0"/>
              <a:t>The Coalition to Increase Teachers of Color and American Indian Teachers in Minnesota will offer up to 26 “scholarship awards” to BIPOC or white youth who create the most engaging and influential efforts  encouraging civic participation on social media and beyond </a:t>
            </a:r>
            <a:r>
              <a:rPr lang="en-US" sz="1402" dirty="0"/>
              <a:t>to persuade lawmakers to pass the Increase Teachers of Color Act</a:t>
            </a:r>
            <a:r>
              <a:rPr lang="en" sz="1402" dirty="0"/>
              <a:t>.</a:t>
            </a:r>
          </a:p>
          <a:p>
            <a:pPr marL="0" lvl="0" indent="0" algn="l" rtl="0">
              <a:lnSpc>
                <a:spcPct val="95000"/>
              </a:lnSpc>
              <a:spcBef>
                <a:spcPts val="0"/>
              </a:spcBef>
              <a:spcAft>
                <a:spcPts val="0"/>
              </a:spcAft>
              <a:buClr>
                <a:srgbClr val="000000"/>
              </a:buClr>
              <a:buSzPts val="1018"/>
              <a:buFont typeface="Arial"/>
              <a:buNone/>
            </a:pPr>
            <a:endParaRPr sz="1402" dirty="0"/>
          </a:p>
          <a:p>
            <a:pPr marL="0" indent="0">
              <a:lnSpc>
                <a:spcPct val="120000"/>
              </a:lnSpc>
              <a:buClr>
                <a:srgbClr val="000000"/>
              </a:buClr>
              <a:buSzPts val="1018"/>
              <a:buNone/>
            </a:pPr>
            <a:r>
              <a:rPr lang="en" sz="1600" b="1" dirty="0">
                <a:solidFill>
                  <a:srgbClr val="7030A0"/>
                </a:solidFill>
              </a:rPr>
              <a:t>Awards</a:t>
            </a:r>
            <a:r>
              <a:rPr lang="en" sz="1600" dirty="0">
                <a:solidFill>
                  <a:srgbClr val="7030A0"/>
                </a:solidFill>
              </a:rPr>
              <a:t>:</a:t>
            </a:r>
          </a:p>
          <a:p>
            <a:pPr marL="339725" indent="-163513">
              <a:lnSpc>
                <a:spcPct val="120000"/>
              </a:lnSpc>
              <a:buClr>
                <a:srgbClr val="000000"/>
              </a:buClr>
              <a:buSzPts val="1018"/>
            </a:pPr>
            <a:r>
              <a:rPr lang="en" sz="1402" b="1" dirty="0"/>
              <a:t>Top Influencer - $1,000</a:t>
            </a:r>
          </a:p>
          <a:p>
            <a:pPr marL="339725" indent="-163513">
              <a:lnSpc>
                <a:spcPct val="120000"/>
              </a:lnSpc>
              <a:buClr>
                <a:srgbClr val="000000"/>
              </a:buClr>
              <a:buSzPts val="1018"/>
            </a:pPr>
            <a:r>
              <a:rPr lang="en" sz="1402" dirty="0"/>
              <a:t>Next 10 Influencers - $750</a:t>
            </a:r>
          </a:p>
          <a:p>
            <a:pPr marL="339725" indent="-163513">
              <a:lnSpc>
                <a:spcPct val="120000"/>
              </a:lnSpc>
              <a:buClr>
                <a:srgbClr val="000000"/>
              </a:buClr>
              <a:buSzPts val="1018"/>
            </a:pPr>
            <a:r>
              <a:rPr lang="en" sz="1402" dirty="0"/>
              <a:t>Next 15 Influencers - $500</a:t>
            </a:r>
            <a:endParaRPr sz="1402" dirty="0"/>
          </a:p>
          <a:p>
            <a:pPr marL="0" lvl="0" indent="0" algn="l" rtl="0">
              <a:lnSpc>
                <a:spcPct val="95000"/>
              </a:lnSpc>
              <a:spcBef>
                <a:spcPts val="1200"/>
              </a:spcBef>
              <a:spcAft>
                <a:spcPts val="0"/>
              </a:spcAft>
              <a:buClr>
                <a:srgbClr val="000000"/>
              </a:buClr>
              <a:buSzPts val="1018"/>
              <a:buFont typeface="Arial"/>
              <a:buNone/>
            </a:pPr>
            <a:r>
              <a:rPr lang="en" sz="1600" b="1" dirty="0">
                <a:solidFill>
                  <a:srgbClr val="7030A0"/>
                </a:solidFill>
              </a:rPr>
              <a:t>Goals</a:t>
            </a:r>
            <a:r>
              <a:rPr lang="en" sz="1600" dirty="0">
                <a:solidFill>
                  <a:srgbClr val="7030A0"/>
                </a:solidFill>
              </a:rPr>
              <a:t>:</a:t>
            </a:r>
            <a:br>
              <a:rPr lang="en" sz="1402" dirty="0"/>
            </a:br>
            <a:r>
              <a:rPr lang="en" sz="1402" dirty="0"/>
              <a:t>1. Get more people involved to pass ITCA</a:t>
            </a:r>
            <a:br>
              <a:rPr lang="en" sz="1402" dirty="0"/>
            </a:br>
            <a:r>
              <a:rPr lang="en" sz="1402" dirty="0"/>
              <a:t>2. Raise awareness about ITCA</a:t>
            </a:r>
          </a:p>
          <a:p>
            <a:pPr marL="0" lvl="0" indent="0">
              <a:lnSpc>
                <a:spcPct val="95000"/>
              </a:lnSpc>
              <a:spcBef>
                <a:spcPts val="1200"/>
              </a:spcBef>
              <a:buClr>
                <a:srgbClr val="000000"/>
              </a:buClr>
              <a:buSzPts val="1018"/>
              <a:buNone/>
            </a:pPr>
            <a:r>
              <a:rPr lang="en-US" sz="1500" b="1" dirty="0">
                <a:solidFill>
                  <a:srgbClr val="7030A0"/>
                </a:solidFill>
              </a:rPr>
              <a:t>Learn More:</a:t>
            </a:r>
            <a:r>
              <a:rPr lang="en" sz="1400" b="1" dirty="0">
                <a:solidFill>
                  <a:srgbClr val="7030A0"/>
                </a:solidFill>
              </a:rPr>
              <a:t> </a:t>
            </a:r>
            <a:br>
              <a:rPr lang="en" sz="1400" b="1" dirty="0">
                <a:solidFill>
                  <a:srgbClr val="7030A0"/>
                </a:solidFill>
              </a:rPr>
            </a:br>
            <a:r>
              <a:rPr lang="en-US" dirty="0">
                <a:hlinkClick r:id="rId3"/>
              </a:rPr>
              <a:t>https://www.tocaimn.com/itca-social-media-competition</a:t>
            </a:r>
            <a:r>
              <a:rPr lang="en-US" dirty="0"/>
              <a:t> </a:t>
            </a:r>
            <a:endParaRPr dirty="0"/>
          </a:p>
          <a:p>
            <a:pPr marL="0" lvl="0" indent="0" algn="l" rtl="0">
              <a:spcBef>
                <a:spcPts val="1200"/>
              </a:spcBef>
              <a:spcAft>
                <a:spcPts val="1200"/>
              </a:spcAft>
              <a:buNone/>
            </a:pPr>
            <a:endParaRPr dirty="0"/>
          </a:p>
        </p:txBody>
      </p:sp>
      <p:pic>
        <p:nvPicPr>
          <p:cNvPr id="2" name="Picture 1">
            <a:extLst>
              <a:ext uri="{FF2B5EF4-FFF2-40B4-BE49-F238E27FC236}">
                <a16:creationId xmlns:a16="http://schemas.microsoft.com/office/drawing/2014/main" id="{3ACCB028-A25A-4F2F-9F68-BC0012021F03}"/>
              </a:ext>
            </a:extLst>
          </p:cNvPr>
          <p:cNvPicPr>
            <a:picLocks noChangeAspect="1"/>
          </p:cNvPicPr>
          <p:nvPr/>
        </p:nvPicPr>
        <p:blipFill>
          <a:blip r:embed="rId4"/>
          <a:stretch>
            <a:fillRect/>
          </a:stretch>
        </p:blipFill>
        <p:spPr>
          <a:xfrm>
            <a:off x="8265045" y="4345968"/>
            <a:ext cx="798802" cy="6986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294049" y="179898"/>
            <a:ext cx="3706500" cy="496591"/>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dirty="0"/>
              <a:t>How to participate?</a:t>
            </a:r>
            <a:endParaRPr b="1" dirty="0"/>
          </a:p>
        </p:txBody>
      </p:sp>
      <p:sp>
        <p:nvSpPr>
          <p:cNvPr id="79" name="Google Shape;79;p15"/>
          <p:cNvSpPr txBox="1">
            <a:spLocks noGrp="1"/>
          </p:cNvSpPr>
          <p:nvPr>
            <p:ph type="body" idx="1"/>
          </p:nvPr>
        </p:nvSpPr>
        <p:spPr>
          <a:xfrm>
            <a:off x="4542637" y="352311"/>
            <a:ext cx="4166400" cy="3469676"/>
          </a:xfrm>
          <a:prstGeom prst="rect">
            <a:avLst/>
          </a:prstGeom>
        </p:spPr>
        <p:txBody>
          <a:bodyPr spcFirstLastPara="1" wrap="square" lIns="91425" tIns="91425" rIns="91425" bIns="91425" anchor="t" anchorCtr="0">
            <a:normAutofit/>
          </a:bodyPr>
          <a:lstStyle/>
          <a:p>
            <a:pPr lvl="0" indent="-317500">
              <a:lnSpc>
                <a:spcPct val="105000"/>
              </a:lnSpc>
              <a:spcBef>
                <a:spcPts val="1800"/>
              </a:spcBef>
              <a:buSzPts val="1400"/>
              <a:buAutoNum type="arabicPeriod"/>
            </a:pPr>
            <a:r>
              <a:rPr lang="en" sz="1600" b="1" dirty="0">
                <a:solidFill>
                  <a:srgbClr val="7030A0"/>
                </a:solidFill>
              </a:rPr>
              <a:t>Sign up! </a:t>
            </a:r>
            <a:r>
              <a:rPr lang="en" sz="1400" dirty="0">
                <a:solidFill>
                  <a:srgbClr val="7030A0"/>
                </a:solidFill>
              </a:rPr>
              <a:t> </a:t>
            </a:r>
            <a:r>
              <a:rPr lang="en-US" sz="1400" u="sng" dirty="0">
                <a:solidFill>
                  <a:schemeClr val="hlink"/>
                </a:solidFill>
                <a:hlinkClick r:id="rId3"/>
              </a:rPr>
              <a:t>https://forms.gle/XfJqEUU4Qr1U28xNA</a:t>
            </a:r>
            <a:r>
              <a:rPr lang="en-US" sz="1400" u="sng" dirty="0">
                <a:solidFill>
                  <a:schemeClr val="hlink"/>
                </a:solidFill>
              </a:rPr>
              <a:t> </a:t>
            </a:r>
          </a:p>
          <a:p>
            <a:pPr lvl="0" indent="-317500">
              <a:lnSpc>
                <a:spcPct val="105000"/>
              </a:lnSpc>
              <a:spcBef>
                <a:spcPts val="1800"/>
              </a:spcBef>
              <a:buSzPts val="1400"/>
              <a:buAutoNum type="arabicPeriod"/>
            </a:pPr>
            <a:r>
              <a:rPr lang="en" sz="1400" dirty="0"/>
              <a:t>Learn more about the cause at </a:t>
            </a:r>
            <a:r>
              <a:rPr lang="en" sz="1400" u="sng" dirty="0">
                <a:solidFill>
                  <a:schemeClr val="hlink"/>
                </a:solidFill>
                <a:hlinkClick r:id="rId4"/>
              </a:rPr>
              <a:t>https://www.tocaimn.com/legislation</a:t>
            </a:r>
            <a:r>
              <a:rPr lang="en" sz="1400" dirty="0"/>
              <a:t> </a:t>
            </a:r>
            <a:endParaRPr sz="1400" dirty="0"/>
          </a:p>
          <a:p>
            <a:pPr lvl="0" indent="-317500">
              <a:lnSpc>
                <a:spcPct val="105000"/>
              </a:lnSpc>
              <a:spcBef>
                <a:spcPts val="1800"/>
              </a:spcBef>
              <a:buSzPts val="1400"/>
              <a:buAutoNum type="arabicPeriod"/>
            </a:pPr>
            <a:r>
              <a:rPr lang="en-US" sz="1400" dirty="0"/>
              <a:t>See actions and point values along with other </a:t>
            </a:r>
            <a:r>
              <a:rPr lang="en" sz="1400" dirty="0"/>
              <a:t>contest guidelines</a:t>
            </a:r>
            <a:br>
              <a:rPr lang="en" sz="1400" dirty="0"/>
            </a:br>
            <a:r>
              <a:rPr lang="en-US" sz="1200" dirty="0">
                <a:hlinkClick r:id="rId5"/>
              </a:rPr>
              <a:t>https://www.tocaimn.com/competition-guidelines</a:t>
            </a:r>
            <a:r>
              <a:rPr lang="en-US" sz="1200" dirty="0"/>
              <a:t> </a:t>
            </a:r>
            <a:endParaRPr lang="en" sz="1200" dirty="0"/>
          </a:p>
          <a:p>
            <a:pPr marL="457200" lvl="0" indent="-317500" algn="l" rtl="0">
              <a:lnSpc>
                <a:spcPct val="105000"/>
              </a:lnSpc>
              <a:spcBef>
                <a:spcPts val="1800"/>
              </a:spcBef>
              <a:spcAft>
                <a:spcPts val="0"/>
              </a:spcAft>
              <a:buSzPts val="1400"/>
              <a:buAutoNum type="arabicPeriod"/>
            </a:pPr>
            <a:r>
              <a:rPr lang="en-US" sz="1400" dirty="0"/>
              <a:t>Take action, log your actions, and </a:t>
            </a:r>
            <a:r>
              <a:rPr lang="en" sz="1400" dirty="0"/>
              <a:t>start racking up points </a:t>
            </a:r>
            <a:r>
              <a:rPr lang="en-US" sz="1400" dirty="0"/>
              <a:t>now through March 25</a:t>
            </a:r>
            <a:r>
              <a:rPr lang="en" sz="1400" dirty="0"/>
              <a:t>!</a:t>
            </a:r>
            <a:endParaRPr sz="1400" dirty="0"/>
          </a:p>
        </p:txBody>
      </p:sp>
      <p:pic>
        <p:nvPicPr>
          <p:cNvPr id="4" name="Picture 3">
            <a:extLst>
              <a:ext uri="{FF2B5EF4-FFF2-40B4-BE49-F238E27FC236}">
                <a16:creationId xmlns:a16="http://schemas.microsoft.com/office/drawing/2014/main" id="{422A95B8-B582-408C-B97A-C68FCA07C28F}"/>
              </a:ext>
            </a:extLst>
          </p:cNvPr>
          <p:cNvPicPr>
            <a:picLocks noChangeAspect="1"/>
          </p:cNvPicPr>
          <p:nvPr/>
        </p:nvPicPr>
        <p:blipFill>
          <a:blip r:embed="rId6"/>
          <a:stretch>
            <a:fillRect/>
          </a:stretch>
        </p:blipFill>
        <p:spPr>
          <a:xfrm>
            <a:off x="0" y="848902"/>
            <a:ext cx="4294598" cy="4294598"/>
          </a:xfrm>
          <a:prstGeom prst="rect">
            <a:avLst/>
          </a:prstGeom>
        </p:spPr>
      </p:pic>
      <p:pic>
        <p:nvPicPr>
          <p:cNvPr id="5" name="Picture 4">
            <a:extLst>
              <a:ext uri="{FF2B5EF4-FFF2-40B4-BE49-F238E27FC236}">
                <a16:creationId xmlns:a16="http://schemas.microsoft.com/office/drawing/2014/main" id="{665F363C-9BB2-4143-9ACF-1E02001FEF88}"/>
              </a:ext>
            </a:extLst>
          </p:cNvPr>
          <p:cNvPicPr>
            <a:picLocks noChangeAspect="1"/>
          </p:cNvPicPr>
          <p:nvPr/>
        </p:nvPicPr>
        <p:blipFill>
          <a:blip r:embed="rId7"/>
          <a:stretch>
            <a:fillRect/>
          </a:stretch>
        </p:blipFill>
        <p:spPr>
          <a:xfrm>
            <a:off x="8377745" y="4470659"/>
            <a:ext cx="662584" cy="5794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1592493" y="1500027"/>
            <a:ext cx="2425731" cy="1509798"/>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FAQ’</a:t>
            </a:r>
            <a:r>
              <a:rPr lang="en-US" dirty="0"/>
              <a:t>s</a:t>
            </a:r>
            <a:endParaRPr dirty="0"/>
          </a:p>
        </p:txBody>
      </p:sp>
      <p:sp>
        <p:nvSpPr>
          <p:cNvPr id="85" name="Google Shape;85;p16"/>
          <p:cNvSpPr txBox="1">
            <a:spLocks noGrp="1"/>
          </p:cNvSpPr>
          <p:nvPr>
            <p:ph type="body" idx="1"/>
          </p:nvPr>
        </p:nvSpPr>
        <p:spPr>
          <a:xfrm>
            <a:off x="4495800" y="303944"/>
            <a:ext cx="4286250" cy="4219381"/>
          </a:xfrm>
          <a:prstGeom prst="rect">
            <a:avLst/>
          </a:prstGeom>
        </p:spPr>
        <p:txBody>
          <a:bodyPr spcFirstLastPara="1" wrap="square" lIns="91425" tIns="91425" rIns="91425" bIns="91425" anchor="t" anchorCtr="0">
            <a:normAutofit fontScale="92500"/>
          </a:bodyPr>
          <a:lstStyle/>
          <a:p>
            <a:pPr marL="457200" lvl="0" indent="-317500" algn="l" rtl="0">
              <a:spcBef>
                <a:spcPts val="0"/>
              </a:spcBef>
              <a:spcAft>
                <a:spcPts val="0"/>
              </a:spcAft>
              <a:buSzPts val="1400"/>
              <a:buChar char="●"/>
            </a:pPr>
            <a:r>
              <a:rPr lang="en" sz="1400" b="1" dirty="0"/>
              <a:t>What do some posts look like?</a:t>
            </a:r>
            <a:endParaRPr sz="1400" b="1" dirty="0"/>
          </a:p>
          <a:p>
            <a:pPr marL="914400" lvl="1" indent="-317500" algn="l" rtl="0">
              <a:spcBef>
                <a:spcPts val="1000"/>
              </a:spcBef>
              <a:spcAft>
                <a:spcPts val="0"/>
              </a:spcAft>
              <a:buSzPts val="1400"/>
              <a:buChar char="○"/>
            </a:pPr>
            <a:r>
              <a:rPr lang="en" sz="1400" u="sng" dirty="0">
                <a:solidFill>
                  <a:schemeClr val="accent5"/>
                </a:solidFill>
                <a:hlinkClick r:id="rId3">
                  <a:extLst>
                    <a:ext uri="{A12FA001-AC4F-418D-AE19-62706E023703}">
                      <ahyp:hlinkClr xmlns:ahyp="http://schemas.microsoft.com/office/drawing/2018/hyperlinkcolor" val="tx"/>
                    </a:ext>
                  </a:extLst>
                </a:hlinkClick>
              </a:rPr>
              <a:t>https://fb.watch/aKydh3jzZL/</a:t>
            </a:r>
            <a:r>
              <a:rPr lang="en" sz="1400" dirty="0"/>
              <a:t> </a:t>
            </a:r>
            <a:endParaRPr sz="1400" dirty="0"/>
          </a:p>
          <a:p>
            <a:pPr marL="457200" lvl="0" indent="-317500" algn="l" rtl="0">
              <a:spcBef>
                <a:spcPts val="1000"/>
              </a:spcBef>
              <a:spcAft>
                <a:spcPts val="0"/>
              </a:spcAft>
              <a:buSzPts val="1400"/>
              <a:buChar char="●"/>
            </a:pPr>
            <a:r>
              <a:rPr lang="en" sz="1400" b="1" dirty="0"/>
              <a:t>How old do you have to be to participate?</a:t>
            </a:r>
            <a:endParaRPr sz="1400" b="1" dirty="0"/>
          </a:p>
          <a:p>
            <a:pPr marL="914400" lvl="1" indent="-317500" algn="l" rtl="0">
              <a:spcBef>
                <a:spcPts val="1000"/>
              </a:spcBef>
              <a:spcAft>
                <a:spcPts val="0"/>
              </a:spcAft>
              <a:buSzPts val="1400"/>
              <a:buChar char="○"/>
            </a:pPr>
            <a:r>
              <a:rPr lang="en" sz="1400" dirty="0"/>
              <a:t>Must be in grades 6-12!</a:t>
            </a:r>
            <a:endParaRPr sz="1400" dirty="0"/>
          </a:p>
          <a:p>
            <a:pPr marL="457200" lvl="0" indent="-317500" algn="l" rtl="0">
              <a:spcBef>
                <a:spcPts val="1000"/>
              </a:spcBef>
              <a:spcAft>
                <a:spcPts val="0"/>
              </a:spcAft>
              <a:buSzPts val="1400"/>
              <a:buChar char="●"/>
            </a:pPr>
            <a:r>
              <a:rPr lang="en" sz="1400" b="1" dirty="0"/>
              <a:t>What if I don’t have social media?</a:t>
            </a:r>
            <a:endParaRPr sz="1400" b="1" dirty="0"/>
          </a:p>
          <a:p>
            <a:pPr marL="914400" lvl="1" indent="-317500" algn="l" rtl="0">
              <a:spcBef>
                <a:spcPts val="1000"/>
              </a:spcBef>
              <a:spcAft>
                <a:spcPts val="0"/>
              </a:spcAft>
              <a:buSzPts val="1400"/>
              <a:buChar char="○"/>
            </a:pPr>
            <a:r>
              <a:rPr lang="en" sz="1400" dirty="0"/>
              <a:t>That’s okay! In-person contact can also be documented and can do incredible things</a:t>
            </a:r>
          </a:p>
          <a:p>
            <a:pPr indent="-317500">
              <a:spcBef>
                <a:spcPts val="1000"/>
              </a:spcBef>
              <a:buSzPts val="1400"/>
            </a:pPr>
            <a:r>
              <a:rPr lang="en-US" sz="1400" b="1" dirty="0"/>
              <a:t>When are winners notified?</a:t>
            </a:r>
            <a:endParaRPr lang="en" sz="1400" b="1" dirty="0"/>
          </a:p>
          <a:p>
            <a:pPr lvl="1" indent="-317500">
              <a:spcBef>
                <a:spcPts val="1000"/>
              </a:spcBef>
              <a:buSzPts val="1400"/>
            </a:pPr>
            <a:r>
              <a:rPr lang="en-US" sz="1400" dirty="0"/>
              <a:t>Winners will be announced by mid April</a:t>
            </a:r>
            <a:endParaRPr sz="1400" dirty="0"/>
          </a:p>
          <a:p>
            <a:pPr marL="457200" lvl="0" indent="-317500" algn="l" rtl="0">
              <a:spcBef>
                <a:spcPts val="1000"/>
              </a:spcBef>
              <a:spcAft>
                <a:spcPts val="0"/>
              </a:spcAft>
              <a:buSzPts val="1400"/>
              <a:buChar char="●"/>
            </a:pPr>
            <a:r>
              <a:rPr lang="en" sz="1400" b="1" dirty="0"/>
              <a:t>What if I have more questions?</a:t>
            </a:r>
            <a:endParaRPr sz="1400" b="1" dirty="0"/>
          </a:p>
          <a:p>
            <a:pPr marL="914400" lvl="1" indent="-317500" algn="l" rtl="0">
              <a:spcBef>
                <a:spcPts val="1000"/>
              </a:spcBef>
              <a:spcAft>
                <a:spcPts val="0"/>
              </a:spcAft>
              <a:buSzPts val="1400"/>
              <a:buChar char="○"/>
            </a:pPr>
            <a:r>
              <a:rPr lang="en" sz="1400" dirty="0"/>
              <a:t>Email </a:t>
            </a:r>
            <a:r>
              <a:rPr lang="en" sz="1400" u="sng" dirty="0">
                <a:solidFill>
                  <a:schemeClr val="hlink"/>
                </a:solidFill>
                <a:hlinkClick r:id="rId4"/>
              </a:rPr>
              <a:t>info@tocaimn.com</a:t>
            </a:r>
            <a:r>
              <a:rPr lang="en" sz="1400" dirty="0"/>
              <a:t> with </a:t>
            </a:r>
            <a:br>
              <a:rPr lang="en" sz="1400" dirty="0"/>
            </a:br>
            <a:r>
              <a:rPr lang="en" sz="1400" dirty="0"/>
              <a:t>subject line: Co</a:t>
            </a:r>
            <a:r>
              <a:rPr lang="en-US" sz="1400" dirty="0" err="1"/>
              <a:t>ntest</a:t>
            </a:r>
            <a:r>
              <a:rPr lang="en" sz="1400" dirty="0"/>
              <a:t> Question</a:t>
            </a:r>
            <a:endParaRPr sz="1400" dirty="0"/>
          </a:p>
          <a:p>
            <a:pPr marL="0" lvl="0" indent="0" algn="l" rtl="0">
              <a:spcBef>
                <a:spcPts val="1000"/>
              </a:spcBef>
              <a:spcAft>
                <a:spcPts val="1200"/>
              </a:spcAft>
              <a:buNone/>
            </a:pPr>
            <a:endParaRPr dirty="0"/>
          </a:p>
        </p:txBody>
      </p:sp>
      <p:pic>
        <p:nvPicPr>
          <p:cNvPr id="2" name="Picture 1">
            <a:extLst>
              <a:ext uri="{FF2B5EF4-FFF2-40B4-BE49-F238E27FC236}">
                <a16:creationId xmlns:a16="http://schemas.microsoft.com/office/drawing/2014/main" id="{B9BFF994-F362-473D-9391-B5FCEAEF36FB}"/>
              </a:ext>
            </a:extLst>
          </p:cNvPr>
          <p:cNvPicPr>
            <a:picLocks noChangeAspect="1"/>
          </p:cNvPicPr>
          <p:nvPr/>
        </p:nvPicPr>
        <p:blipFill>
          <a:blip r:embed="rId5"/>
          <a:stretch>
            <a:fillRect/>
          </a:stretch>
        </p:blipFill>
        <p:spPr>
          <a:xfrm>
            <a:off x="8275738" y="4387064"/>
            <a:ext cx="778085" cy="680417"/>
          </a:xfrm>
          <a:prstGeom prst="rect">
            <a:avLst/>
          </a:prstGeom>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137</Words>
  <Application>Microsoft Office PowerPoint</Application>
  <PresentationFormat>On-screen Show (16:9)</PresentationFormat>
  <Paragraphs>29</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Merriweather</vt:lpstr>
      <vt:lpstr>Roboto</vt:lpstr>
      <vt:lpstr>Arial</vt:lpstr>
      <vt:lpstr>Paradigm</vt:lpstr>
      <vt:lpstr>What is ITCA 2022?</vt:lpstr>
      <vt:lpstr>Youth Social Media Influencer Contest </vt:lpstr>
      <vt:lpstr>How to participate?</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ITCA 2022?</dc:title>
  <dc:creator>Spies, Paul C</dc:creator>
  <cp:lastModifiedBy>Paul Spies</cp:lastModifiedBy>
  <cp:revision>7</cp:revision>
  <dcterms:modified xsi:type="dcterms:W3CDTF">2022-01-29T16:59:16Z</dcterms:modified>
</cp:coreProperties>
</file>